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3D8938C4-ED63-47D0-8015-A49A1F87608F}" type="slidenum">
              <a:rPr lang="ar-SA" altLang="ar-SA"/>
              <a:pPr>
                <a:defRPr/>
              </a:pPr>
              <a:t>‹#›</a:t>
            </a:fld>
            <a:endParaRPr lang="en-US" altLang="ar-SA"/>
          </a:p>
        </p:txBody>
      </p:sp>
    </p:spTree>
    <p:extLst>
      <p:ext uri="{BB962C8B-B14F-4D97-AF65-F5344CB8AC3E}">
        <p14:creationId xmlns:p14="http://schemas.microsoft.com/office/powerpoint/2010/main" val="28575722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smtClean="0"/>
            </a:lvl1pPr>
          </a:lstStyle>
          <a:p>
            <a:pPr>
              <a:defRPr/>
            </a:pPr>
            <a:fld id="{BBC69E90-739D-4D51-A285-ED22F01EAC94}" type="slidenum">
              <a:rPr lang="ar-SA" altLang="ar-SA"/>
              <a:pPr>
                <a:defRPr/>
              </a:pPr>
              <a:t>‹#›</a:t>
            </a:fld>
            <a:endParaRPr lang="en-US" altLang="ar-SA"/>
          </a:p>
        </p:txBody>
      </p:sp>
    </p:spTree>
    <p:extLst>
      <p:ext uri="{BB962C8B-B14F-4D97-AF65-F5344CB8AC3E}">
        <p14:creationId xmlns:p14="http://schemas.microsoft.com/office/powerpoint/2010/main" val="356845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smtClean="0"/>
            </a:lvl1pPr>
          </a:lstStyle>
          <a:p>
            <a:pPr>
              <a:defRPr/>
            </a:pPr>
            <a:fld id="{B8872929-309E-4864-8619-D7B28FCA6ADA}" type="slidenum">
              <a:rPr lang="ar-SA" altLang="ar-SA"/>
              <a:pPr>
                <a:defRPr/>
              </a:pPr>
              <a:t>‹#›</a:t>
            </a:fld>
            <a:endParaRPr lang="en-US" altLang="ar-SA"/>
          </a:p>
        </p:txBody>
      </p:sp>
    </p:spTree>
    <p:extLst>
      <p:ext uri="{BB962C8B-B14F-4D97-AF65-F5344CB8AC3E}">
        <p14:creationId xmlns:p14="http://schemas.microsoft.com/office/powerpoint/2010/main" val="7839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smtClean="0"/>
            </a:lvl1pPr>
          </a:lstStyle>
          <a:p>
            <a:pPr>
              <a:defRPr/>
            </a:pPr>
            <a:fld id="{CF44E4D4-95FE-4B77-973B-7BF863D6508D}" type="slidenum">
              <a:rPr lang="ar-SA" altLang="ar-SA"/>
              <a:pPr>
                <a:defRPr/>
              </a:pPr>
              <a:t>‹#›</a:t>
            </a:fld>
            <a:endParaRPr lang="en-US" altLang="ar-SA"/>
          </a:p>
        </p:txBody>
      </p:sp>
    </p:spTree>
    <p:extLst>
      <p:ext uri="{BB962C8B-B14F-4D97-AF65-F5344CB8AC3E}">
        <p14:creationId xmlns:p14="http://schemas.microsoft.com/office/powerpoint/2010/main" val="138593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3E1785D9-0078-4877-ADDF-DE26A9CDA160}" type="slidenum">
              <a:rPr lang="ar-SA" altLang="ar-SA"/>
              <a:pPr>
                <a:defRPr/>
              </a:pPr>
              <a:t>‹#›</a:t>
            </a:fld>
            <a:endParaRPr lang="en-US" altLang="ar-SA"/>
          </a:p>
        </p:txBody>
      </p:sp>
    </p:spTree>
    <p:extLst>
      <p:ext uri="{BB962C8B-B14F-4D97-AF65-F5344CB8AC3E}">
        <p14:creationId xmlns:p14="http://schemas.microsoft.com/office/powerpoint/2010/main" val="23735604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smtClean="0"/>
            </a:lvl1pPr>
          </a:lstStyle>
          <a:p>
            <a:pPr>
              <a:defRPr/>
            </a:pPr>
            <a:fld id="{0D8FCCC7-3F6C-4C0D-B40D-6DC7C7228DE2}" type="slidenum">
              <a:rPr lang="ar-SA" altLang="ar-SA"/>
              <a:pPr>
                <a:defRPr/>
              </a:pPr>
              <a:t>‹#›</a:t>
            </a:fld>
            <a:endParaRPr lang="en-US" altLang="ar-SA"/>
          </a:p>
        </p:txBody>
      </p:sp>
    </p:spTree>
    <p:extLst>
      <p:ext uri="{BB962C8B-B14F-4D97-AF65-F5344CB8AC3E}">
        <p14:creationId xmlns:p14="http://schemas.microsoft.com/office/powerpoint/2010/main" val="189727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smtClean="0"/>
            </a:lvl1pPr>
          </a:lstStyle>
          <a:p>
            <a:pPr>
              <a:defRPr/>
            </a:pPr>
            <a:fld id="{3698ACCB-A4EB-4866-98E3-443FF24FF0F3}" type="slidenum">
              <a:rPr lang="ar-SA" altLang="ar-SA"/>
              <a:pPr>
                <a:defRPr/>
              </a:pPr>
              <a:t>‹#›</a:t>
            </a:fld>
            <a:endParaRPr lang="en-US" altLang="ar-SA"/>
          </a:p>
        </p:txBody>
      </p:sp>
    </p:spTree>
    <p:extLst>
      <p:ext uri="{BB962C8B-B14F-4D97-AF65-F5344CB8AC3E}">
        <p14:creationId xmlns:p14="http://schemas.microsoft.com/office/powerpoint/2010/main" val="19970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smtClean="0"/>
            </a:lvl1pPr>
          </a:lstStyle>
          <a:p>
            <a:pPr>
              <a:defRPr/>
            </a:pPr>
            <a:fld id="{6DCAD789-DBD4-4AFB-BCE5-40D0F9FE61AC}" type="slidenum">
              <a:rPr lang="ar-SA" altLang="ar-SA"/>
              <a:pPr>
                <a:defRPr/>
              </a:pPr>
              <a:t>‹#›</a:t>
            </a:fld>
            <a:endParaRPr lang="en-US" altLang="ar-SA"/>
          </a:p>
        </p:txBody>
      </p:sp>
    </p:spTree>
    <p:extLst>
      <p:ext uri="{BB962C8B-B14F-4D97-AF65-F5344CB8AC3E}">
        <p14:creationId xmlns:p14="http://schemas.microsoft.com/office/powerpoint/2010/main" val="110035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smtClean="0"/>
            </a:lvl1pPr>
          </a:lstStyle>
          <a:p>
            <a:pPr>
              <a:defRPr/>
            </a:pPr>
            <a:fld id="{59BDF6C7-D085-45AD-AB37-B8F01F594384}" type="slidenum">
              <a:rPr lang="ar-SA" altLang="ar-SA"/>
              <a:pPr>
                <a:defRPr/>
              </a:pPr>
              <a:t>‹#›</a:t>
            </a:fld>
            <a:endParaRPr lang="en-US" altLang="ar-SA"/>
          </a:p>
        </p:txBody>
      </p:sp>
    </p:spTree>
    <p:extLst>
      <p:ext uri="{BB962C8B-B14F-4D97-AF65-F5344CB8AC3E}">
        <p14:creationId xmlns:p14="http://schemas.microsoft.com/office/powerpoint/2010/main" val="221744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ar-SA" smtClean="0"/>
              <a:t>انقر لتحرير نمط العنوان الرئيسي</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smtClean="0"/>
            </a:lvl1pPr>
          </a:lstStyle>
          <a:p>
            <a:pPr>
              <a:defRPr/>
            </a:pPr>
            <a:fld id="{E356C859-7AA5-401D-899F-43A84FD5DBC7}" type="slidenum">
              <a:rPr lang="ar-SA" altLang="ar-SA"/>
              <a:pPr>
                <a:defRPr/>
              </a:pPr>
              <a:t>‹#›</a:t>
            </a:fld>
            <a:endParaRPr lang="en-US" altLang="ar-SA"/>
          </a:p>
        </p:txBody>
      </p:sp>
    </p:spTree>
    <p:extLst>
      <p:ext uri="{BB962C8B-B14F-4D97-AF65-F5344CB8AC3E}">
        <p14:creationId xmlns:p14="http://schemas.microsoft.com/office/powerpoint/2010/main" val="16221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dirty="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dirty="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dirty="0">
              <a:latin typeface="+mn-lt"/>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dirty="0">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ar-SA" noProof="0" dirty="0" smtClean="0"/>
              <a:t>انقر فوق الأيقونة لإضافة صورة</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CDF8797A-25AC-4ED6-8187-6545A5A13599}" type="slidenum">
              <a:rPr lang="ar-SA" altLang="ar-SA"/>
              <a:pPr>
                <a:defRPr/>
              </a:pPr>
              <a:t>‹#›</a:t>
            </a:fld>
            <a:endParaRPr lang="en-US" altLang="ar-SA"/>
          </a:p>
        </p:txBody>
      </p:sp>
    </p:spTree>
    <p:extLst>
      <p:ext uri="{BB962C8B-B14F-4D97-AF65-F5344CB8AC3E}">
        <p14:creationId xmlns:p14="http://schemas.microsoft.com/office/powerpoint/2010/main" val="5742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dirty="0">
              <a:latin typeface="+mn-lt"/>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dirty="0">
              <a:latin typeface="+mn-lt"/>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ar-SA" altLang="ar-SA" smtClean="0"/>
              <a:t>انقر لتحرير نمط العنوان الرئيسي</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smtClean="0">
                <a:solidFill>
                  <a:srgbClr val="045C75"/>
                </a:solidFill>
                <a:ea typeface="Majalla UI"/>
              </a:defRPr>
            </a:lvl1pPr>
          </a:lstStyle>
          <a:p>
            <a:pPr>
              <a:defRPr/>
            </a:pPr>
            <a:fld id="{A5F4A56C-49F9-4056-9B72-0F7C6033BFBB}" type="slidenum">
              <a:rPr lang="ar-SA" altLang="ar-SA"/>
              <a:pPr>
                <a:defRPr/>
              </a:pPr>
              <a:t>‹#›</a:t>
            </a:fld>
            <a:endParaRPr lang="en-US" altLang="ar-SA">
              <a:ea typeface="+mn-ea"/>
            </a:endParaRPr>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ctr" rtl="1" eaLnBrk="1" hangingPunct="1">
                <a:defRPr/>
              </a:pPr>
              <a:endParaRPr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ctr" rtl="1" eaLnBrk="1" hangingPunct="1">
                <a:defRPr/>
              </a:pPr>
              <a:endParaRPr lang="en-US" sz="1800" dirty="0"/>
            </a:p>
          </p:txBody>
        </p:sp>
      </p:grpSp>
    </p:spTree>
    <p:extLst>
      <p:ext uri="{BB962C8B-B14F-4D97-AF65-F5344CB8AC3E}">
        <p14:creationId xmlns:p14="http://schemas.microsoft.com/office/powerpoint/2010/main" val="350177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5000" kern="1200">
          <a:solidFill>
            <a:schemeClr val="tx2"/>
          </a:solidFill>
          <a:latin typeface="+mj-lt"/>
          <a:ea typeface="+mj-ea"/>
          <a:cs typeface="Arial" pitchFamily="34" charset="0"/>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Arial" pitchFamily="34" charset="0"/>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Arial" panose="020B0604020202020204" pitchFamily="34" charset="0"/>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Arial" panose="020B0604020202020204" pitchFamily="34" charset="0"/>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Arial" panose="020B0604020202020204" pitchFamily="34" charset="0"/>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Arial" panose="020B0604020202020204" pitchFamily="34" charset="0"/>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2190751" y="1136651"/>
            <a:ext cx="7737475" cy="168116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fontAlgn="base">
              <a:spcBef>
                <a:spcPct val="0"/>
              </a:spcBef>
              <a:spcAft>
                <a:spcPct val="0"/>
              </a:spcAft>
              <a:defRPr/>
            </a:pPr>
            <a:r>
              <a:rPr lang="ar-IQ" sz="5400" b="1" dirty="0">
                <a:solidFill>
                  <a:srgbClr val="FF0000"/>
                </a:solidFill>
                <a:effectLst>
                  <a:outerShdw blurRad="38100" dist="38100" dir="2700000" algn="tl">
                    <a:srgbClr val="000000"/>
                  </a:outerShdw>
                </a:effectLst>
                <a:latin typeface="Times New Roman" panose="02020603050405020304" pitchFamily="18" charset="0"/>
              </a:rPr>
              <a:t>الرقابة في المجال الرياضي</a:t>
            </a:r>
          </a:p>
        </p:txBody>
      </p:sp>
      <p:sp>
        <p:nvSpPr>
          <p:cNvPr id="5" name="عنوان فرعي 2"/>
          <p:cNvSpPr>
            <a:spLocks noGrp="1"/>
          </p:cNvSpPr>
          <p:nvPr>
            <p:ph type="subTitle" idx="1"/>
          </p:nvPr>
        </p:nvSpPr>
        <p:spPr>
          <a:xfrm>
            <a:off x="3125670" y="3104964"/>
            <a:ext cx="5748672" cy="1782198"/>
          </a:xfrm>
          <a:solidFill>
            <a:srgbClr val="FFFF00"/>
          </a:solidFill>
          <a:ln>
            <a:miter lim="800000"/>
            <a:headEnd/>
            <a:tailEnd/>
          </a:ln>
          <a:extLst/>
        </p:spPr>
        <p:style>
          <a:lnRef idx="0">
            <a:schemeClr val="accent6"/>
          </a:lnRef>
          <a:fillRef idx="3">
            <a:schemeClr val="accent6"/>
          </a:fillRef>
          <a:effectRef idx="3">
            <a:schemeClr val="accent6"/>
          </a:effectRef>
          <a:fontRef idx="minor">
            <a:schemeClr val="lt1"/>
          </a:fontRef>
        </p:style>
        <p:txBody>
          <a:bodyPr>
            <a:normAutofit/>
          </a:bodyPr>
          <a:lstStyle>
            <a:lvl1pPr algn="ctr" rtl="1">
              <a:defRPr sz="4000">
                <a:solidFill>
                  <a:schemeClr val="tx1"/>
                </a:solidFill>
                <a:latin typeface="Times New Roman" panose="02020603050405020304" pitchFamily="18" charset="0"/>
              </a:defRPr>
            </a:lvl1pPr>
            <a:lvl2pPr marL="639763" indent="-246063" algn="ctr" rtl="1">
              <a:defRPr sz="4000">
                <a:solidFill>
                  <a:schemeClr val="tx1"/>
                </a:solidFill>
                <a:latin typeface="Times New Roman" panose="02020603050405020304" pitchFamily="18" charset="0"/>
              </a:defRPr>
            </a:lvl2pPr>
            <a:lvl3pPr indent="-246063" algn="ctr" rtl="1">
              <a:defRPr sz="4000">
                <a:solidFill>
                  <a:schemeClr val="tx1"/>
                </a:solidFill>
                <a:latin typeface="Times New Roman" panose="02020603050405020304" pitchFamily="18" charset="0"/>
              </a:defRPr>
            </a:lvl3pPr>
            <a:lvl4pPr marL="1187450" indent="-209550" algn="ctr" rtl="1">
              <a:defRPr sz="4000">
                <a:solidFill>
                  <a:schemeClr val="tx1"/>
                </a:solidFill>
                <a:latin typeface="Times New Roman" panose="02020603050405020304" pitchFamily="18" charset="0"/>
              </a:defRPr>
            </a:lvl4pPr>
            <a:lvl5pPr marL="1462088" indent="-209550" algn="ctr" rtl="1">
              <a:defRPr sz="4000">
                <a:solidFill>
                  <a:schemeClr val="tx1"/>
                </a:solidFill>
                <a:latin typeface="Times New Roman" panose="02020603050405020304" pitchFamily="18" charset="0"/>
              </a:defRPr>
            </a:lvl5pPr>
            <a:lvl6pPr marL="1919288" indent="-209550" algn="ctr" eaLnBrk="0" fontAlgn="base" hangingPunct="0">
              <a:spcBef>
                <a:spcPct val="0"/>
              </a:spcBef>
              <a:spcAft>
                <a:spcPct val="0"/>
              </a:spcAft>
              <a:defRPr sz="4000">
                <a:solidFill>
                  <a:schemeClr val="tx1"/>
                </a:solidFill>
                <a:latin typeface="Times New Roman" panose="02020603050405020304" pitchFamily="18" charset="0"/>
              </a:defRPr>
            </a:lvl6pPr>
            <a:lvl7pPr marL="2376488" indent="-209550" algn="ctr" eaLnBrk="0" fontAlgn="base" hangingPunct="0">
              <a:spcBef>
                <a:spcPct val="0"/>
              </a:spcBef>
              <a:spcAft>
                <a:spcPct val="0"/>
              </a:spcAft>
              <a:defRPr sz="4000">
                <a:solidFill>
                  <a:schemeClr val="tx1"/>
                </a:solidFill>
                <a:latin typeface="Times New Roman" panose="02020603050405020304" pitchFamily="18" charset="0"/>
              </a:defRPr>
            </a:lvl7pPr>
            <a:lvl8pPr marL="2833688" indent="-209550" algn="ctr" eaLnBrk="0" fontAlgn="base" hangingPunct="0">
              <a:spcBef>
                <a:spcPct val="0"/>
              </a:spcBef>
              <a:spcAft>
                <a:spcPct val="0"/>
              </a:spcAft>
              <a:defRPr sz="4000">
                <a:solidFill>
                  <a:schemeClr val="tx1"/>
                </a:solidFill>
                <a:latin typeface="Times New Roman" panose="02020603050405020304" pitchFamily="18" charset="0"/>
              </a:defRPr>
            </a:lvl8pPr>
            <a:lvl9pPr marL="3290888" indent="-209550" algn="ctr" eaLnBrk="0" fontAlgn="base" hangingPunct="0">
              <a:spcBef>
                <a:spcPct val="0"/>
              </a:spcBef>
              <a:spcAft>
                <a:spcPct val="0"/>
              </a:spcAft>
              <a:defRPr sz="4000">
                <a:solidFill>
                  <a:schemeClr val="tx1"/>
                </a:solidFill>
                <a:latin typeface="Times New Roman" panose="02020603050405020304" pitchFamily="18" charset="0"/>
              </a:defRPr>
            </a:lvl9pPr>
          </a:lstStyle>
          <a:p>
            <a:pPr marR="0"/>
            <a:r>
              <a:rPr lang="ar-IQ" altLang="ar-SA" sz="3600" b="1">
                <a:solidFill>
                  <a:srgbClr val="002060"/>
                </a:solidFill>
                <a:latin typeface="Constantia" panose="02030602050306030303" pitchFamily="18" charset="0"/>
                <a:ea typeface="Majalla UI"/>
              </a:rPr>
              <a:t>الأستاذ الدكتور </a:t>
            </a:r>
          </a:p>
          <a:p>
            <a:pPr marR="0"/>
            <a:r>
              <a:rPr lang="ar-IQ" altLang="ar-SA" sz="3600" b="1">
                <a:solidFill>
                  <a:srgbClr val="002060"/>
                </a:solidFill>
                <a:latin typeface="Constantia" panose="02030602050306030303" pitchFamily="18" charset="0"/>
                <a:ea typeface="Majalla UI"/>
              </a:rPr>
              <a:t>عبد الحليم جبر نزال </a:t>
            </a:r>
          </a:p>
          <a:p>
            <a:pPr marR="0"/>
            <a:r>
              <a:rPr lang="ar-IQ" altLang="ar-SA" sz="1900" b="1">
                <a:solidFill>
                  <a:srgbClr val="002060"/>
                </a:solidFill>
                <a:latin typeface="Constantia" panose="02030602050306030303" pitchFamily="18" charset="0"/>
                <a:ea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3638551" y="4994276"/>
            <a:ext cx="49958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defRPr/>
            </a:pPr>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algn="ctr" fontAlgn="base">
              <a:spcBef>
                <a:spcPct val="0"/>
              </a:spcBef>
              <a:spcAft>
                <a:spcPct val="0"/>
              </a:spcAft>
              <a:defRPr/>
            </a:pPr>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11600299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389" y="1620838"/>
            <a:ext cx="8893175" cy="4400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fontAlgn="base">
              <a:spcBef>
                <a:spcPct val="0"/>
              </a:spcBef>
              <a:spcAft>
                <a:spcPct val="0"/>
              </a:spcAft>
              <a:defRPr/>
            </a:pPr>
            <a:r>
              <a:rPr lang="ar-IQ" sz="4000" dirty="0">
                <a:solidFill>
                  <a:prstClr val="white"/>
                </a:solidFill>
                <a:latin typeface="Constantia"/>
              </a:rPr>
              <a:t>والتقويم:- عبارة عن عملية اكتشاف الأسباب الحقيقية للانحراف وتصحيحها بما يتناسب مع هذه الأهداف ومتابعة الإجراءات التصحيحية، بحيث لا تتكرر الانحرافات والأخطاء، و تعرف الرقابة بأنها "قياس و تصحيح إنجاز نشاطات المرؤوسين و الإدارات و ذلك للتأكد من أن أهداف المنظمة و الخطط الموضوعة لتحقيقها يتم إنجازها.</a:t>
            </a:r>
          </a:p>
        </p:txBody>
      </p:sp>
    </p:spTree>
    <p:extLst>
      <p:ext uri="{BB962C8B-B14F-4D97-AF65-F5344CB8AC3E}">
        <p14:creationId xmlns:p14="http://schemas.microsoft.com/office/powerpoint/2010/main" val="34995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5520" y="1947604"/>
            <a:ext cx="8604448" cy="378565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base">
              <a:spcBef>
                <a:spcPct val="0"/>
              </a:spcBef>
              <a:spcAft>
                <a:spcPct val="0"/>
              </a:spcAft>
              <a:defRPr/>
            </a:pPr>
            <a:r>
              <a:rPr lang="ar-IQ" sz="4000" dirty="0">
                <a:solidFill>
                  <a:prstClr val="black"/>
                </a:solidFill>
                <a:latin typeface="Constantia"/>
              </a:rPr>
              <a:t>خطوات العملية الرقابية الأربعة:</a:t>
            </a:r>
          </a:p>
          <a:p>
            <a:pPr algn="ctr" fontAlgn="base">
              <a:spcBef>
                <a:spcPct val="0"/>
              </a:spcBef>
              <a:spcAft>
                <a:spcPct val="0"/>
              </a:spcAft>
              <a:defRPr/>
            </a:pPr>
            <a:r>
              <a:rPr lang="ar-IQ" sz="4000" dirty="0">
                <a:solidFill>
                  <a:prstClr val="black"/>
                </a:solidFill>
                <a:latin typeface="Constantia"/>
              </a:rPr>
              <a:t>وظيفة الرقابة مرتبطة بشكل كبير بالتّخطيط في الحقيقة، الغرض الأساسيّ من الرقابة هو تحديد مدى نجاح وظيفة التخطيط. هذه العمليّة يمكن أن تحصر في أربعة خطوات أساسيّة تطبّق على أيّ شخص أو بند أو عملية يراد التحكم بها ومراقبتها.</a:t>
            </a:r>
          </a:p>
        </p:txBody>
      </p:sp>
    </p:spTree>
    <p:extLst>
      <p:ext uri="{BB962C8B-B14F-4D97-AF65-F5344CB8AC3E}">
        <p14:creationId xmlns:p14="http://schemas.microsoft.com/office/powerpoint/2010/main" val="364266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68016" y="1692092"/>
            <a:ext cx="8964488" cy="440120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base">
              <a:spcBef>
                <a:spcPct val="0"/>
              </a:spcBef>
              <a:spcAft>
                <a:spcPct val="0"/>
              </a:spcAft>
              <a:defRPr/>
            </a:pPr>
            <a:r>
              <a:rPr lang="ar-IQ" sz="4000" dirty="0">
                <a:solidFill>
                  <a:prstClr val="black"/>
                </a:solidFill>
                <a:latin typeface="Constantia"/>
              </a:rPr>
              <a:t>إعداد معايير الأداء: المعيار أداة قياس، كمّيّة أو نوعيّة، صمّمت لمساعدة مراقب أداء الناس والسّلع أو العمليّات. المعايير تستخدم لتحديد التقدّم، أو التأخر عن الأهداف. طبيعة المعيار المستخدم يعتمد على الأمر المراد متابعته. أيّا كانت المعايير، يمكن تصنيفهم جميعا إلى إحدى هاتين المجموعتين: المعايير الإداريّة أو المعايير التّقنيّة. فيما يلي وصف لكلّ نوع.</a:t>
            </a:r>
          </a:p>
        </p:txBody>
      </p:sp>
    </p:spTree>
    <p:extLst>
      <p:ext uri="{BB962C8B-B14F-4D97-AF65-F5344CB8AC3E}">
        <p14:creationId xmlns:p14="http://schemas.microsoft.com/office/powerpoint/2010/main" val="334906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1504" y="1692092"/>
            <a:ext cx="8928992" cy="440120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4000" dirty="0">
                <a:solidFill>
                  <a:prstClr val="black"/>
                </a:solidFill>
                <a:latin typeface="Constantia"/>
              </a:rPr>
              <a:t>أ - المعايير الإداريّة: تتضمّن عدة أشياء كالتقارير واللوائح وتقييمات الأداء. ينبغي أن تركّز جميعها على المساحات الأساسيّة ونوع الأداء المطلوب لبلوغ الأهداف المحددة. تعبّر المقاييس الإداريّة عن من، متى، ولماذا العمل.</a:t>
            </a:r>
          </a:p>
          <a:p>
            <a:pPr fontAlgn="base">
              <a:spcBef>
                <a:spcPct val="0"/>
              </a:spcBef>
              <a:spcAft>
                <a:spcPct val="0"/>
              </a:spcAft>
              <a:defRPr/>
            </a:pPr>
            <a:r>
              <a:rPr lang="ar-IQ" sz="4000" dirty="0">
                <a:solidFill>
                  <a:prstClr val="black"/>
                </a:solidFill>
                <a:latin typeface="Constantia"/>
              </a:rPr>
              <a:t>مثال: يطالب مدير المبيعات بتقرير شهريّ من كلّ الباعة يبين ما تم عمله خلال الشهر.</a:t>
            </a:r>
          </a:p>
        </p:txBody>
      </p:sp>
    </p:spTree>
    <p:extLst>
      <p:ext uri="{BB962C8B-B14F-4D97-AF65-F5344CB8AC3E}">
        <p14:creationId xmlns:p14="http://schemas.microsoft.com/office/powerpoint/2010/main" val="148771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96008" y="1332052"/>
            <a:ext cx="8964488" cy="440120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endParaRPr lang="ar-IQ" sz="4000" dirty="0">
              <a:solidFill>
                <a:prstClr val="black"/>
              </a:solidFill>
              <a:latin typeface="Constantia"/>
            </a:endParaRPr>
          </a:p>
          <a:p>
            <a:pPr fontAlgn="base">
              <a:spcBef>
                <a:spcPct val="0"/>
              </a:spcBef>
              <a:spcAft>
                <a:spcPct val="0"/>
              </a:spcAft>
              <a:defRPr/>
            </a:pPr>
            <a:r>
              <a:rPr lang="ar-IQ" sz="4000" dirty="0">
                <a:solidFill>
                  <a:prstClr val="black"/>
                </a:solidFill>
                <a:latin typeface="Constantia"/>
              </a:rPr>
              <a:t>ب - المعايير التّقنيّة: يحدّد ماهية وكيفية العمل. وهي تطبق على طرق الإنتاج، والعمليّات، والموادّ، والآلات، ومعدّات السلامة، والموردين. يمكن أن تأتي المعايير التّقنيّة من مصادر داخليّة وخارجيّة.</a:t>
            </a:r>
          </a:p>
          <a:p>
            <a:pPr fontAlgn="base">
              <a:spcBef>
                <a:spcPct val="0"/>
              </a:spcBef>
              <a:spcAft>
                <a:spcPct val="0"/>
              </a:spcAft>
              <a:defRPr/>
            </a:pPr>
            <a:r>
              <a:rPr lang="ar-IQ" sz="4000" dirty="0">
                <a:solidFill>
                  <a:prstClr val="black"/>
                </a:solidFill>
                <a:latin typeface="Constantia"/>
              </a:rPr>
              <a:t>مثال: معايير السلامة أمليت من خلال لوائح الحكومة أو مواصفات المصنّعين لمعدّاتهم.</a:t>
            </a:r>
          </a:p>
        </p:txBody>
      </p:sp>
    </p:spTree>
    <p:extLst>
      <p:ext uri="{BB962C8B-B14F-4D97-AF65-F5344CB8AC3E}">
        <p14:creationId xmlns:p14="http://schemas.microsoft.com/office/powerpoint/2010/main" val="2238634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23592" y="2459504"/>
            <a:ext cx="7632848" cy="14465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base">
              <a:spcBef>
                <a:spcPct val="0"/>
              </a:spcBef>
              <a:spcAft>
                <a:spcPct val="0"/>
              </a:spcAft>
              <a:defRPr/>
            </a:pPr>
            <a:r>
              <a:rPr lang="ar-IQ" sz="4400" dirty="0">
                <a:solidFill>
                  <a:prstClr val="black"/>
                </a:solidFill>
                <a:latin typeface="Constantia"/>
              </a:rPr>
              <a:t>2.     متابعة الأداء الفعليّ: هذه الخطوة تعتبر مقياس وقائيّ.</a:t>
            </a:r>
          </a:p>
        </p:txBody>
      </p:sp>
    </p:spTree>
    <p:extLst>
      <p:ext uri="{BB962C8B-B14F-4D97-AF65-F5344CB8AC3E}">
        <p14:creationId xmlns:p14="http://schemas.microsoft.com/office/powerpoint/2010/main" val="277178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1504" y="2163628"/>
            <a:ext cx="8928992" cy="3785652"/>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fontAlgn="base">
              <a:spcBef>
                <a:spcPct val="0"/>
              </a:spcBef>
              <a:spcAft>
                <a:spcPct val="0"/>
              </a:spcAft>
              <a:defRPr/>
            </a:pPr>
            <a:r>
              <a:rPr lang="ar-IQ" sz="4000" dirty="0">
                <a:solidFill>
                  <a:prstClr val="black"/>
                </a:solidFill>
                <a:latin typeface="Constantia"/>
              </a:rPr>
              <a:t>3.     قياس الأداء: في هذه الخطوة، يقيس المديرين الأداء ويحدّدون إن كان يتناسب مع المعايير المحدّدة. إذا كانت نتائج المقارنة أو القياسات مقبولة -خلال الحدود المفترضة- فلا حاجة لاتخاذ أي إجراء. إما إن كانت النتائج بعيدة عن ما هو متوقع أو غير مقبولة فيجب اتخاذ الإجراء اللازم.</a:t>
            </a:r>
          </a:p>
        </p:txBody>
      </p:sp>
    </p:spTree>
    <p:extLst>
      <p:ext uri="{BB962C8B-B14F-4D97-AF65-F5344CB8AC3E}">
        <p14:creationId xmlns:p14="http://schemas.microsoft.com/office/powerpoint/2010/main" val="1441128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1504" y="1875596"/>
            <a:ext cx="8856984" cy="378565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4000" dirty="0">
                <a:solidFill>
                  <a:prstClr val="black"/>
                </a:solidFill>
                <a:latin typeface="Constantia"/>
              </a:rPr>
              <a:t>4.     تصحيح الانحرافات عن المعايير: تحديد الإجراء الصحيح الواجب اتخاذه يعتمد على ثلاثة أشياء: المعيار، دقّة القياسات التي بيّنت وجود الانحراف، وتحليل أداء الشخص أو الآلة لمعرفة سبب الانحراف. ضع في الاعتبار تلك المعايير قد تكون مرخيّة جدًّا أو صارمة جدًّا. </a:t>
            </a:r>
          </a:p>
        </p:txBody>
      </p:sp>
    </p:spTree>
    <p:extLst>
      <p:ext uri="{BB962C8B-B14F-4D97-AF65-F5344CB8AC3E}">
        <p14:creationId xmlns:p14="http://schemas.microsoft.com/office/powerpoint/2010/main" val="2016111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512" y="2530640"/>
            <a:ext cx="8784976" cy="255454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base">
              <a:spcBef>
                <a:spcPct val="0"/>
              </a:spcBef>
              <a:spcAft>
                <a:spcPct val="0"/>
              </a:spcAft>
              <a:defRPr/>
            </a:pPr>
            <a:r>
              <a:rPr lang="ar-IQ" sz="4000" dirty="0">
                <a:solidFill>
                  <a:prstClr val="black"/>
                </a:solidFill>
                <a:latin typeface="Constantia"/>
              </a:rPr>
              <a:t>القياسات قد تكون غير دقيقة بسبب رداءة استخدام  آلات القياس أو بسبب وجود عيوب في الآلات نفسها. وأخيرًا، من الممكن أن تصدر عن الناس أحكاما رديئة عند تحديد الإجراءات التّقويميّة الواجب اتخاذها.</a:t>
            </a:r>
          </a:p>
        </p:txBody>
      </p:sp>
    </p:spTree>
    <p:extLst>
      <p:ext uri="{BB962C8B-B14F-4D97-AF65-F5344CB8AC3E}">
        <p14:creationId xmlns:p14="http://schemas.microsoft.com/office/powerpoint/2010/main" val="193894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2063751" y="871539"/>
            <a:ext cx="8208963" cy="5437187"/>
          </a:xfrm>
          <a:prstGeom prst="rect">
            <a:avLst/>
          </a:prstGeom>
          <a:ln/>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366523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4367214" y="1916113"/>
            <a:ext cx="4859337"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685800">
              <a:defRPr/>
            </a:pPr>
            <a:r>
              <a:rPr lang="ar-SA" sz="8625">
                <a:solidFill>
                  <a:srgbClr val="FF0000"/>
                </a:solidFill>
                <a:latin typeface="Constantia"/>
                <a:ea typeface="mohammad bold art 1"/>
                <a:cs typeface="mohammad bold art 1"/>
              </a:rPr>
              <a:t>أهلاً وسهلاً:</a:t>
            </a:r>
            <a:endParaRPr lang="en-US" sz="8625">
              <a:solidFill>
                <a:srgbClr val="FF0000"/>
              </a:solidFill>
              <a:latin typeface="Constantia"/>
              <a:ea typeface="mohammad bold art 1"/>
              <a:cs typeface="mohammad bold art 1"/>
            </a:endParaRPr>
          </a:p>
        </p:txBody>
      </p:sp>
      <p:sp>
        <p:nvSpPr>
          <p:cNvPr id="16387" name="Text Box 6"/>
          <p:cNvSpPr txBox="1">
            <a:spLocks noChangeArrowheads="1"/>
          </p:cNvSpPr>
          <p:nvPr/>
        </p:nvSpPr>
        <p:spPr bwMode="auto">
          <a:xfrm>
            <a:off x="2135189" y="1863725"/>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defTabSz="685800" rtl="1">
              <a:defRPr sz="4000">
                <a:solidFill>
                  <a:schemeClr val="tx1"/>
                </a:solidFill>
                <a:latin typeface="Times New Roman" panose="02020603050405020304" pitchFamily="18" charset="0"/>
              </a:defRPr>
            </a:lvl1pPr>
            <a:lvl2pPr marL="742950" indent="-285750" algn="ctr" defTabSz="685800" rtl="1">
              <a:defRPr sz="4000">
                <a:solidFill>
                  <a:schemeClr val="tx1"/>
                </a:solidFill>
                <a:latin typeface="Times New Roman" panose="02020603050405020304" pitchFamily="18" charset="0"/>
              </a:defRPr>
            </a:lvl2pPr>
            <a:lvl3pPr marL="1143000" indent="-228600" algn="ctr" defTabSz="685800" rtl="1">
              <a:defRPr sz="4000">
                <a:solidFill>
                  <a:schemeClr val="tx1"/>
                </a:solidFill>
                <a:latin typeface="Times New Roman" panose="02020603050405020304" pitchFamily="18" charset="0"/>
              </a:defRPr>
            </a:lvl3pPr>
            <a:lvl4pPr marL="1600200" indent="-228600" algn="ctr" defTabSz="685800" rtl="1">
              <a:defRPr sz="4000">
                <a:solidFill>
                  <a:schemeClr val="tx1"/>
                </a:solidFill>
                <a:latin typeface="Times New Roman" panose="02020603050405020304" pitchFamily="18" charset="0"/>
              </a:defRPr>
            </a:lvl4pPr>
            <a:lvl5pPr marL="2057400" indent="-228600" algn="ctr" defTabSz="685800" rtl="1">
              <a:defRPr sz="4000">
                <a:solidFill>
                  <a:schemeClr val="tx1"/>
                </a:solidFill>
                <a:latin typeface="Times New Roman" panose="02020603050405020304" pitchFamily="18" charset="0"/>
              </a:defRPr>
            </a:lvl5pPr>
            <a:lvl6pPr marL="2514600" indent="-228600" algn="ctr" defTabSz="6858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algn="ctr" defTabSz="6858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algn="ctr" defTabSz="6858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algn="ctr" defTabSz="685800" eaLnBrk="0" fontAlgn="base" hangingPunct="0">
              <a:spcBef>
                <a:spcPct val="0"/>
              </a:spcBef>
              <a:spcAft>
                <a:spcPct val="0"/>
              </a:spcAft>
              <a:defRPr sz="4000">
                <a:solidFill>
                  <a:schemeClr val="tx1"/>
                </a:solidFill>
                <a:latin typeface="Times New Roman" panose="02020603050405020304" pitchFamily="18" charset="0"/>
              </a:defRPr>
            </a:lvl9pPr>
          </a:lstStyle>
          <a:p>
            <a:pPr algn="r" fontAlgn="base">
              <a:spcBef>
                <a:spcPct val="50000"/>
              </a:spcBef>
              <a:spcAft>
                <a:spcPct val="0"/>
              </a:spcAft>
            </a:pPr>
            <a:endParaRPr lang="ar-IQ" altLang="ar-SA" sz="1800">
              <a:solidFill>
                <a:srgbClr val="FFFFFF"/>
              </a:solidFill>
              <a:latin typeface="Arial" panose="020B0604020202020204" pitchFamily="34" charset="0"/>
              <a:cs typeface="Arial" panose="020B0604020202020204" pitchFamily="34" charset="0"/>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5189" y="3429000"/>
            <a:ext cx="3705225" cy="2114550"/>
          </a:xfrm>
        </p:spPr>
      </p:pic>
    </p:spTree>
    <p:extLst>
      <p:ext uri="{BB962C8B-B14F-4D97-AF65-F5344CB8AC3E}">
        <p14:creationId xmlns:p14="http://schemas.microsoft.com/office/powerpoint/2010/main" val="246213883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1950" y="1117601"/>
            <a:ext cx="8928100" cy="489267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fontAlgn="base">
              <a:spcBef>
                <a:spcPct val="0"/>
              </a:spcBef>
              <a:spcAft>
                <a:spcPct val="0"/>
              </a:spcAft>
              <a:defRPr/>
            </a:pPr>
            <a:r>
              <a:rPr lang="ar-IQ" sz="3200" b="1" dirty="0">
                <a:solidFill>
                  <a:prstClr val="white"/>
                </a:solidFill>
                <a:latin typeface="Simplified Arabic" pitchFamily="18" charset="-78"/>
                <a:cs typeface="Simplified Arabic" pitchFamily="18" charset="-78"/>
              </a:rPr>
              <a:t>مقومات نجاح الرقابة في المجال الرياضي</a:t>
            </a:r>
            <a:r>
              <a:rPr lang="ar-IQ" sz="2800" b="1" dirty="0">
                <a:solidFill>
                  <a:prstClr val="white"/>
                </a:solidFill>
                <a:latin typeface="Simplified Arabic" pitchFamily="18" charset="-78"/>
                <a:cs typeface="Simplified Arabic" pitchFamily="18" charset="-78"/>
              </a:rPr>
              <a:t>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1-	 يجب ان تعكس الرقابة  طبيعة النشاط واحتياجاته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2-	 يجب على النظام الرقابي ان يبلغ عن كل انحراف وبسرعة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3-	 النظام الرقابي ان يضع النقاط على الحروف والاستثناءات وفي النقاط المهمة ( الاستراتيجية)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4-	 يجب ان تكون الرقابة موضوعية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5-	   يجب ان تكون الرقابة مرنة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6-	 يجب ان تكون الرقابة اقتصادية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7-	 يجب ان يعكس النظام الاداري النموذج التنظيمي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8-	 يجب على النظام الرقابي ان يكون مفهوماً </a:t>
            </a:r>
          </a:p>
          <a:p>
            <a:pPr fontAlgn="base">
              <a:spcBef>
                <a:spcPct val="0"/>
              </a:spcBef>
              <a:spcAft>
                <a:spcPct val="0"/>
              </a:spcAft>
              <a:defRPr/>
            </a:pPr>
            <a:r>
              <a:rPr lang="ar-IQ" sz="2800" b="1" dirty="0">
                <a:solidFill>
                  <a:prstClr val="white"/>
                </a:solidFill>
                <a:latin typeface="Simplified Arabic" pitchFamily="18" charset="-78"/>
                <a:cs typeface="Simplified Arabic" pitchFamily="18" charset="-78"/>
              </a:rPr>
              <a:t>9-	 يجب ان يبين نظام الرقابة الاعمال التصحيحية .</a:t>
            </a:r>
          </a:p>
        </p:txBody>
      </p:sp>
    </p:spTree>
    <p:extLst>
      <p:ext uri="{BB962C8B-B14F-4D97-AF65-F5344CB8AC3E}">
        <p14:creationId xmlns:p14="http://schemas.microsoft.com/office/powerpoint/2010/main" val="251901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512" y="1772816"/>
            <a:ext cx="8856984" cy="397031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ميادين الرقابة :</a:t>
            </a:r>
          </a:p>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الرقابة الداخلية والخارجية .</a:t>
            </a:r>
          </a:p>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يقوم بالرقابة الداخلية وهي اكثر فعالية واهمية كل مدير إداري  او رئيس منظمة او الدائرة أيا كانت درجته ثم تنشر الى الاسفل ولا تبقى بيد شخص واحد واذا  انفرد الرئيس الاعلى بالرقابة فمن المستحسن وضع جهاز متخصص ملحق بمكتبة للرقابة يشرف عليه مباشرة اما الرقابة الخارجية فهي الرقابة التي يمارسها الشعب او السلطات الدولة سياسية كانت ام قضائية وتهتم اساساً بقانونية النشاط الاداري وتماشيه مع المبادي السياسية السائدة في الدولة .</a:t>
            </a:r>
          </a:p>
        </p:txBody>
      </p:sp>
    </p:spTree>
    <p:extLst>
      <p:ext uri="{BB962C8B-B14F-4D97-AF65-F5344CB8AC3E}">
        <p14:creationId xmlns:p14="http://schemas.microsoft.com/office/powerpoint/2010/main" val="3806429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512" y="1508586"/>
            <a:ext cx="8784976" cy="501675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4000" dirty="0">
                <a:solidFill>
                  <a:prstClr val="black"/>
                </a:solidFill>
                <a:latin typeface="Constantia"/>
              </a:rPr>
              <a:t>الرقابة الفنية والرقابة الادارية :</a:t>
            </a:r>
          </a:p>
          <a:p>
            <a:pPr fontAlgn="base">
              <a:spcBef>
                <a:spcPct val="0"/>
              </a:spcBef>
              <a:spcAft>
                <a:spcPct val="0"/>
              </a:spcAft>
              <a:defRPr/>
            </a:pPr>
            <a:r>
              <a:rPr lang="ar-IQ" sz="4000" dirty="0">
                <a:solidFill>
                  <a:prstClr val="black"/>
                </a:solidFill>
                <a:latin typeface="Constantia"/>
              </a:rPr>
              <a:t>تتناول الرقابة الفنية المهمة الموكلة اصلاً للمؤسسة فالرقابة الفنية لوزارة الشباب تخصص العمل لمراكز الشباب والأندية والاتحادات الرياضية الجماهيرية مثلاً اما الرقابة الادارية فتنصب على تشغيل الوسائل المستخدمة للمساعدة على تحقيق المهمة الاصلية للإدارة .</a:t>
            </a:r>
          </a:p>
          <a:p>
            <a:pPr fontAlgn="base">
              <a:spcBef>
                <a:spcPct val="0"/>
              </a:spcBef>
              <a:spcAft>
                <a:spcPct val="0"/>
              </a:spcAft>
              <a:defRPr/>
            </a:pPr>
            <a:endParaRPr lang="ar-IQ" sz="4000" dirty="0">
              <a:solidFill>
                <a:prstClr val="black"/>
              </a:solidFill>
              <a:latin typeface="Constantia"/>
            </a:endParaRPr>
          </a:p>
        </p:txBody>
      </p:sp>
    </p:spTree>
    <p:extLst>
      <p:ext uri="{BB962C8B-B14F-4D97-AF65-F5344CB8AC3E}">
        <p14:creationId xmlns:p14="http://schemas.microsoft.com/office/powerpoint/2010/main" val="3672273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68016" y="1690931"/>
            <a:ext cx="8820472" cy="440120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تطوير الرقابة :-</a:t>
            </a:r>
          </a:p>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أن الرقابة تعد الوسيلة أو العملية التي يتم من خلالها التأكد من أن الأهداف التي تم تحديدها من قبل المسئولين بالهيئة أو المنظمة  يتم تحقيقها بطريقة مرضية .</a:t>
            </a:r>
          </a:p>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ولذا فأن الرقابة وثيقة الصلة بالأهداف .</a:t>
            </a:r>
          </a:p>
          <a:p>
            <a:pPr fontAlgn="base">
              <a:spcBef>
                <a:spcPct val="0"/>
              </a:spcBef>
              <a:spcAft>
                <a:spcPct val="0"/>
              </a:spcAft>
              <a:defRPr/>
            </a:pPr>
            <a:r>
              <a:rPr lang="ar-IQ" sz="2800" b="1" dirty="0">
                <a:solidFill>
                  <a:prstClr val="black"/>
                </a:solidFill>
                <a:latin typeface="Simplified Arabic" pitchFamily="18" charset="-78"/>
                <a:cs typeface="Simplified Arabic" pitchFamily="18" charset="-78"/>
              </a:rPr>
              <a:t> كما أن ارتباط الرقابة بطبيعة الأعمال وأوجه النشاط المختلفة قد أدى إلى ضرورة تطوير أهداف وأنماط الرقابة لكي تساير تطور الأعمال وأوجه النشاط والتخصصات المختلفة  مما تطلب استحداث أساليب الرقابة الإدارية والرقابة الفنية , ومن توفير المراقبين المؤهلين في شتى ميادين التخصص التي تشملها الهيئة أو المنظمة . </a:t>
            </a:r>
          </a:p>
        </p:txBody>
      </p:sp>
    </p:spTree>
    <p:extLst>
      <p:ext uri="{BB962C8B-B14F-4D97-AF65-F5344CB8AC3E}">
        <p14:creationId xmlns:p14="http://schemas.microsoft.com/office/powerpoint/2010/main" val="3268521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512" y="1628801"/>
            <a:ext cx="8856984" cy="403187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3200" b="1" dirty="0">
                <a:solidFill>
                  <a:prstClr val="black"/>
                </a:solidFill>
                <a:latin typeface="Simplified Arabic" pitchFamily="18" charset="-78"/>
                <a:cs typeface="Simplified Arabic" pitchFamily="18" charset="-78"/>
              </a:rPr>
              <a:t>كما انه حدث تطور في أساليب الرقابة فقد تطورت الرقابة وأصبحت لا تعتمد على أساليبها التقليدية القائمة على عدم الثقة والشك وتصيد الأخطاء , بل أصبحت تطبق الأساليب الايجابية والبناءة التي لا تهتم فقط بالكشف عن السلبيات بل اهتمت بكيفية تصحيحها وبالكشف أيضا عن الايجابيات وتوضيح نقاط القوة والتفوق , وتمكين الإدارة من التعرف على ميزات العاملين , ومن ثم مكافأة المجدين وتقديرهم , مما يرفع من روحهم المعنوية ويحفزهم على إتقان العمل .</a:t>
            </a:r>
          </a:p>
        </p:txBody>
      </p:sp>
    </p:spTree>
    <p:extLst>
      <p:ext uri="{BB962C8B-B14F-4D97-AF65-F5344CB8AC3E}">
        <p14:creationId xmlns:p14="http://schemas.microsoft.com/office/powerpoint/2010/main" val="2292826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1505" y="1524848"/>
            <a:ext cx="8935627" cy="378565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2400" b="1" dirty="0">
                <a:solidFill>
                  <a:prstClr val="black"/>
                </a:solidFill>
                <a:latin typeface="Simplified Arabic" pitchFamily="18" charset="-78"/>
                <a:cs typeface="Simplified Arabic" pitchFamily="18" charset="-78"/>
              </a:rPr>
              <a:t>اغراض الرقابة :</a:t>
            </a:r>
          </a:p>
          <a:p>
            <a:pPr fontAlgn="base">
              <a:spcBef>
                <a:spcPct val="0"/>
              </a:spcBef>
              <a:spcAft>
                <a:spcPct val="0"/>
              </a:spcAft>
              <a:defRPr/>
            </a:pPr>
            <a:r>
              <a:rPr lang="ar-IQ" sz="2400" b="1" dirty="0">
                <a:solidFill>
                  <a:prstClr val="black"/>
                </a:solidFill>
                <a:latin typeface="Simplified Arabic" pitchFamily="18" charset="-78"/>
                <a:cs typeface="Simplified Arabic" pitchFamily="18" charset="-78"/>
              </a:rPr>
              <a:t>1-	التأكد من ان القوانين منفذة وان القرارات السلطة التشريعية والسلطة القضائية محترمة وان العمل التنفيذي يسير وفق القانون .</a:t>
            </a:r>
          </a:p>
          <a:p>
            <a:pPr fontAlgn="base">
              <a:spcBef>
                <a:spcPct val="0"/>
              </a:spcBef>
              <a:spcAft>
                <a:spcPct val="0"/>
              </a:spcAft>
              <a:defRPr/>
            </a:pPr>
            <a:r>
              <a:rPr lang="ar-IQ" sz="2400" b="1" dirty="0">
                <a:solidFill>
                  <a:prstClr val="black"/>
                </a:solidFill>
                <a:latin typeface="Simplified Arabic" pitchFamily="18" charset="-78"/>
                <a:cs typeface="Simplified Arabic" pitchFamily="18" charset="-78"/>
              </a:rPr>
              <a:t>2-	 الوقوف على المشكلات والمعوقات التي تعترض العمل التنفيذي وتؤثر في مدى كفايته .</a:t>
            </a:r>
          </a:p>
          <a:p>
            <a:pPr fontAlgn="base">
              <a:spcBef>
                <a:spcPct val="0"/>
              </a:spcBef>
              <a:spcAft>
                <a:spcPct val="0"/>
              </a:spcAft>
              <a:defRPr/>
            </a:pPr>
            <a:r>
              <a:rPr lang="ar-IQ" sz="2400" b="1" dirty="0">
                <a:solidFill>
                  <a:prstClr val="black"/>
                </a:solidFill>
                <a:latin typeface="Simplified Arabic" pitchFamily="18" charset="-78"/>
                <a:cs typeface="Simplified Arabic" pitchFamily="18" charset="-78"/>
              </a:rPr>
              <a:t>3-	 التأكيد من ان النواحي والسياسات المالية يتم التصرف لها وفقاً للخطة المقررة وفي الحدود المرسومة وان الاعتمادات المالية تنفق في الامور التي خصصت من اجلها وبأمانه .</a:t>
            </a:r>
          </a:p>
          <a:p>
            <a:pPr fontAlgn="base">
              <a:spcBef>
                <a:spcPct val="0"/>
              </a:spcBef>
              <a:spcAft>
                <a:spcPct val="0"/>
              </a:spcAft>
              <a:defRPr/>
            </a:pPr>
            <a:r>
              <a:rPr lang="ar-IQ" sz="2400" b="1" dirty="0">
                <a:solidFill>
                  <a:prstClr val="black"/>
                </a:solidFill>
                <a:latin typeface="Simplified Arabic" pitchFamily="18" charset="-78"/>
                <a:cs typeface="Simplified Arabic" pitchFamily="18" charset="-78"/>
              </a:rPr>
              <a:t>4-	 الكشف عن اخطاء وسوء التصرف وحالات الانحراف والتأكد من ان الموظفين لا يعملون بامتيازات لاحق لهم فيها وانهم يتصفون بالنزاهة والامانة. هداف   .</a:t>
            </a:r>
          </a:p>
        </p:txBody>
      </p:sp>
    </p:spTree>
    <p:extLst>
      <p:ext uri="{BB962C8B-B14F-4D97-AF65-F5344CB8AC3E}">
        <p14:creationId xmlns:p14="http://schemas.microsoft.com/office/powerpoint/2010/main" val="3078316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03512" y="2028904"/>
            <a:ext cx="8784976" cy="304698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endParaRPr lang="ar-IQ" sz="2400" b="1" dirty="0">
              <a:solidFill>
                <a:prstClr val="black"/>
              </a:solidFill>
              <a:latin typeface="Constantia"/>
            </a:endParaRPr>
          </a:p>
          <a:p>
            <a:pPr fontAlgn="base">
              <a:spcBef>
                <a:spcPct val="0"/>
              </a:spcBef>
              <a:spcAft>
                <a:spcPct val="0"/>
              </a:spcAft>
              <a:defRPr/>
            </a:pPr>
            <a:r>
              <a:rPr lang="ar-IQ" sz="2400" b="1" dirty="0">
                <a:solidFill>
                  <a:prstClr val="black"/>
                </a:solidFill>
                <a:latin typeface="Constantia"/>
              </a:rPr>
              <a:t>5- التأكد من ان الحقوق والمزايا المقررة للأفراد والعاملين محترمه وانه لا يوجد تعسف في استعمال السلطة وان الجميع سواسية امام القانون .</a:t>
            </a:r>
          </a:p>
          <a:p>
            <a:pPr fontAlgn="base">
              <a:spcBef>
                <a:spcPct val="0"/>
              </a:spcBef>
              <a:spcAft>
                <a:spcPct val="0"/>
              </a:spcAft>
              <a:defRPr/>
            </a:pPr>
            <a:r>
              <a:rPr lang="ar-IQ" sz="2400" b="1" dirty="0">
                <a:solidFill>
                  <a:prstClr val="black"/>
                </a:solidFill>
                <a:latin typeface="Constantia"/>
              </a:rPr>
              <a:t>6- العمل على تحقيق تكاليف العمل الحكومي والحد من الاسراف وضغط النفقات في المجالات غير الحيوية وتحقيق الادارة الاقتصادية .</a:t>
            </a:r>
          </a:p>
          <a:p>
            <a:pPr fontAlgn="base">
              <a:spcBef>
                <a:spcPct val="0"/>
              </a:spcBef>
              <a:spcAft>
                <a:spcPct val="0"/>
              </a:spcAft>
              <a:defRPr/>
            </a:pPr>
            <a:r>
              <a:rPr lang="ar-IQ" sz="2400" b="1" dirty="0">
                <a:solidFill>
                  <a:prstClr val="black"/>
                </a:solidFill>
                <a:latin typeface="Constantia"/>
              </a:rPr>
              <a:t>7- التأكد من النواحي الفنية تؤدى على اكمل وجه ووفقاً للقواعد والاصول الفنية </a:t>
            </a:r>
          </a:p>
          <a:p>
            <a:pPr fontAlgn="base">
              <a:spcBef>
                <a:spcPct val="0"/>
              </a:spcBef>
              <a:spcAft>
                <a:spcPct val="0"/>
              </a:spcAft>
              <a:defRPr/>
            </a:pPr>
            <a:r>
              <a:rPr lang="ar-IQ" sz="2400" b="1" dirty="0">
                <a:solidFill>
                  <a:prstClr val="black"/>
                </a:solidFill>
                <a:latin typeface="Constantia"/>
              </a:rPr>
              <a:t>8- ترشيد عملية اتخاذ القرارات وخاصة ما يتعلق منها بالسياسة العامة للعمل وبأهدافه</a:t>
            </a:r>
          </a:p>
          <a:p>
            <a:pPr fontAlgn="base">
              <a:spcBef>
                <a:spcPct val="0"/>
              </a:spcBef>
              <a:spcAft>
                <a:spcPct val="0"/>
              </a:spcAft>
              <a:defRPr/>
            </a:pPr>
            <a:r>
              <a:rPr lang="ar-IQ" sz="2400" b="1" dirty="0">
                <a:solidFill>
                  <a:prstClr val="black"/>
                </a:solidFill>
                <a:latin typeface="Constantia"/>
              </a:rPr>
              <a:t>9- التأكد من ارتباط الجهاز الحكومي بالأهداف العامة ومن ولائهم لهذه الا</a:t>
            </a:r>
          </a:p>
        </p:txBody>
      </p:sp>
    </p:spTree>
    <p:extLst>
      <p:ext uri="{BB962C8B-B14F-4D97-AF65-F5344CB8AC3E}">
        <p14:creationId xmlns:p14="http://schemas.microsoft.com/office/powerpoint/2010/main" val="175554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ستطيل 1"/>
          <p:cNvSpPr>
            <a:spLocks noChangeArrowheads="1"/>
          </p:cNvSpPr>
          <p:nvPr/>
        </p:nvSpPr>
        <p:spPr bwMode="auto">
          <a:xfrm>
            <a:off x="1919289" y="1331914"/>
            <a:ext cx="8353425" cy="461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cs typeface="Arial" panose="020B0604020202020204" pitchFamily="34"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cs typeface="Arial" panose="020B0604020202020204" pitchFamily="34"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cs typeface="Arial" panose="020B0604020202020204" pitchFamily="34"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buClrTx/>
              <a:buSzTx/>
              <a:buNone/>
            </a:pPr>
            <a:r>
              <a:rPr lang="ar-SA" altLang="ar-SA" sz="5400" b="1">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مفهوم الرقابة الرياضية</a:t>
            </a:r>
            <a:r>
              <a:rPr lang="ar-SA" altLang="ar-SA" sz="54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altLang="ar-SA" sz="40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
            </a:r>
            <a:br>
              <a:rPr lang="ar-SA" altLang="ar-SA" sz="40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br>
            <a:r>
              <a:rPr lang="ar-SA" altLang="ar-SA" sz="40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t>التّخطيط، والتنظيم، والتّوظيف، والتوجيه يجب أن يتابعوا للحفاظ على كفاءتهم وفاعليتهم لذلك فالرقابة آخر الوظائف الخمسة للإدارة، وهي المعنيّة بالفعل بمتابعة كلّ من هذه الوظائف لتقييم أداء المنظّمة تجاه تحقيق أهدافها.</a:t>
            </a:r>
            <a:br>
              <a:rPr lang="ar-SA" altLang="ar-SA" sz="40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rPr>
            </a:br>
            <a:endParaRPr lang="ar-IQ" altLang="ar-SA" sz="4000">
              <a:solidFill>
                <a:prstClr val="black"/>
              </a:solidFill>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79276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4511675" y="476251"/>
            <a:ext cx="5435600" cy="1006475"/>
          </a:xfrm>
          <a:extLst/>
        </p:spPr>
        <p:txBody>
          <a:bodyPr/>
          <a:lstStyle/>
          <a:p>
            <a:pPr algn="r" eaLnBrk="1" fontAlgn="auto" hangingPunct="1">
              <a:spcAft>
                <a:spcPts val="0"/>
              </a:spcAft>
              <a:defRPr/>
            </a:pPr>
            <a:r>
              <a:rPr lang="ar-EG" altLang="en-US" sz="4800" b="1" dirty="0">
                <a:solidFill>
                  <a:schemeClr val="tx1"/>
                </a:solidFill>
                <a:latin typeface="Simplified Arabic" pitchFamily="18" charset="-78"/>
                <a:cs typeface="Simplified Arabic" pitchFamily="18" charset="-78"/>
              </a:rPr>
              <a:t>ما هو مفهوم الرقابة؟</a:t>
            </a:r>
            <a:endParaRPr lang="en-US" sz="4800" b="1" dirty="0">
              <a:solidFill>
                <a:schemeClr val="tx1"/>
              </a:solidFill>
              <a:latin typeface="Simplified Arabic" pitchFamily="18" charset="-78"/>
              <a:cs typeface="Simplified Arabic" pitchFamily="18" charset="-78"/>
            </a:endParaRPr>
          </a:p>
        </p:txBody>
      </p:sp>
      <p:sp>
        <p:nvSpPr>
          <p:cNvPr id="268291" name="Rectangle 3"/>
          <p:cNvSpPr>
            <a:spLocks noChangeArrowheads="1"/>
          </p:cNvSpPr>
          <p:nvPr/>
        </p:nvSpPr>
        <p:spPr bwMode="auto">
          <a:xfrm>
            <a:off x="1524001" y="1789114"/>
            <a:ext cx="8964613" cy="405447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p>
            <a:pPr fontAlgn="base">
              <a:spcBef>
                <a:spcPct val="0"/>
              </a:spcBef>
              <a:spcAft>
                <a:spcPct val="0"/>
              </a:spcAft>
              <a:defRPr/>
            </a:pPr>
            <a:r>
              <a:rPr lang="ar-JO" altLang="en-US" sz="4000" b="1" dirty="0">
                <a:solidFill>
                  <a:prstClr val="black"/>
                </a:solidFill>
                <a:latin typeface="Constantia"/>
                <a:cs typeface="Times New Roman" pitchFamily="18" charset="0"/>
              </a:rPr>
              <a:t>هي العملية الإدارية التي تقوم على أساس فحص نتائج الأداء الفعلي ومقارنتها أولاً بأول مع الأهداف التي حددتها المنظمة بالخطة أو القرارات المعمول بها.</a:t>
            </a:r>
            <a:endParaRPr lang="ar-EG" altLang="en-US" sz="4000" b="1" dirty="0">
              <a:solidFill>
                <a:prstClr val="black"/>
              </a:solidFill>
              <a:latin typeface="Constantia"/>
              <a:cs typeface="Times New Roman" pitchFamily="18" charset="0"/>
            </a:endParaRPr>
          </a:p>
          <a:p>
            <a:pPr fontAlgn="base">
              <a:spcBef>
                <a:spcPct val="0"/>
              </a:spcBef>
              <a:spcAft>
                <a:spcPct val="0"/>
              </a:spcAft>
              <a:defRPr/>
            </a:pPr>
            <a:endParaRPr lang="ar-JO" altLang="en-US" sz="2000" b="1" dirty="0">
              <a:solidFill>
                <a:prstClr val="black"/>
              </a:solidFill>
              <a:latin typeface="Constantia"/>
              <a:cs typeface="Times New Roman" pitchFamily="18" charset="0"/>
            </a:endParaRPr>
          </a:p>
          <a:p>
            <a:pPr fontAlgn="base">
              <a:spcBef>
                <a:spcPct val="0"/>
              </a:spcBef>
              <a:spcAft>
                <a:spcPct val="0"/>
              </a:spcAft>
              <a:defRPr/>
            </a:pPr>
            <a:r>
              <a:rPr lang="ar-JO" altLang="en-US" sz="4000" b="1" dirty="0">
                <a:solidFill>
                  <a:prstClr val="black"/>
                </a:solidFill>
                <a:latin typeface="Constantia"/>
                <a:cs typeface="Times New Roman" pitchFamily="18" charset="0"/>
              </a:rPr>
              <a:t>هي الإشراف والمراجعة من سلطة أعلى بقصد معرفة كيفية سير الأعمال والتأكد من أن الموارد المتاحة  تستخدم وفقاً للخطة الموضوعة .</a:t>
            </a:r>
            <a:r>
              <a:rPr lang="en-US" altLang="en-US" sz="4000" b="1" dirty="0">
                <a:solidFill>
                  <a:prstClr val="black"/>
                </a:solidFill>
                <a:latin typeface="Constantia"/>
                <a:cs typeface="Times New Roman" pitchFamily="18" charset="0"/>
              </a:rPr>
              <a:t> </a:t>
            </a:r>
            <a:endParaRPr lang="ar-JO" altLang="en-US" sz="4000" b="1" dirty="0">
              <a:solidFill>
                <a:prstClr val="black"/>
              </a:solidFill>
              <a:latin typeface="Constantia"/>
              <a:cs typeface="Times New Roman" pitchFamily="18" charset="0"/>
            </a:endParaRPr>
          </a:p>
        </p:txBody>
      </p:sp>
    </p:spTree>
    <p:extLst>
      <p:ext uri="{BB962C8B-B14F-4D97-AF65-F5344CB8AC3E}">
        <p14:creationId xmlns:p14="http://schemas.microsoft.com/office/powerpoint/2010/main" val="2170364777"/>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68290"/>
                                        </p:tgtEl>
                                        <p:attrNameLst>
                                          <p:attrName>style.visibility</p:attrName>
                                        </p:attrNameLst>
                                      </p:cBhvr>
                                      <p:to>
                                        <p:strVal val="visible"/>
                                      </p:to>
                                    </p:set>
                                    <p:anim calcmode="lin" valueType="num">
                                      <p:cBhvr>
                                        <p:cTn id="7" dur="1000" fill="hold"/>
                                        <p:tgtEl>
                                          <p:spTgt spid="268290"/>
                                        </p:tgtEl>
                                        <p:attrNameLst>
                                          <p:attrName>ppt_w</p:attrName>
                                        </p:attrNameLst>
                                      </p:cBhvr>
                                      <p:tavLst>
                                        <p:tav tm="0">
                                          <p:val>
                                            <p:fltVal val="0"/>
                                          </p:val>
                                        </p:tav>
                                        <p:tav tm="100000">
                                          <p:val>
                                            <p:strVal val="#ppt_w"/>
                                          </p:val>
                                        </p:tav>
                                      </p:tavLst>
                                    </p:anim>
                                    <p:anim calcmode="lin" valueType="num">
                                      <p:cBhvr>
                                        <p:cTn id="8" dur="1000" fill="hold"/>
                                        <p:tgtEl>
                                          <p:spTgt spid="268290"/>
                                        </p:tgtEl>
                                        <p:attrNameLst>
                                          <p:attrName>ppt_h</p:attrName>
                                        </p:attrNameLst>
                                      </p:cBhvr>
                                      <p:tavLst>
                                        <p:tav tm="0">
                                          <p:val>
                                            <p:fltVal val="0"/>
                                          </p:val>
                                        </p:tav>
                                        <p:tav tm="100000">
                                          <p:val>
                                            <p:strVal val="#ppt_h"/>
                                          </p:val>
                                        </p:tav>
                                      </p:tavLst>
                                    </p:anim>
                                    <p:anim calcmode="lin" valueType="num">
                                      <p:cBhvr>
                                        <p:cTn id="9" dur="1000" fill="hold"/>
                                        <p:tgtEl>
                                          <p:spTgt spid="268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82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68291">
                                            <p:txEl>
                                              <p:pRg st="0" end="0"/>
                                            </p:txEl>
                                          </p:spTgt>
                                        </p:tgtEl>
                                        <p:attrNameLst>
                                          <p:attrName>style.visibility</p:attrName>
                                        </p:attrNameLst>
                                      </p:cBhvr>
                                      <p:to>
                                        <p:strVal val="visible"/>
                                      </p:to>
                                    </p:set>
                                    <p:anim calcmode="lin" valueType="num">
                                      <p:cBhvr>
                                        <p:cTn id="15" dur="1000" fill="hold"/>
                                        <p:tgtEl>
                                          <p:spTgt spid="26829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6829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68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68291">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268291">
                                            <p:txEl>
                                              <p:pRg st="2" end="2"/>
                                            </p:txEl>
                                          </p:spTgt>
                                        </p:tgtEl>
                                        <p:attrNameLst>
                                          <p:attrName>style.visibility</p:attrName>
                                        </p:attrNameLst>
                                      </p:cBhvr>
                                      <p:to>
                                        <p:strVal val="visible"/>
                                      </p:to>
                                    </p:set>
                                    <p:anim calcmode="lin" valueType="num">
                                      <p:cBhvr>
                                        <p:cTn id="21" dur="1000" fill="hold"/>
                                        <p:tgtEl>
                                          <p:spTgt spid="268291">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68291">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6829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6829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autoUpdateAnimBg="0"/>
      <p:bldP spid="268291" grpId="0" build="allAtOnce"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11675" y="476251"/>
            <a:ext cx="5435600" cy="1006475"/>
          </a:xfrm>
          <a:extLst/>
        </p:spPr>
        <p:txBody>
          <a:bodyPr/>
          <a:lstStyle/>
          <a:p>
            <a:pPr eaLnBrk="1" fontAlgn="auto" hangingPunct="1">
              <a:spcAft>
                <a:spcPts val="0"/>
              </a:spcAft>
              <a:defRPr/>
            </a:pPr>
            <a:r>
              <a:rPr lang="ar-EG" altLang="en-US" sz="4800" b="1" dirty="0">
                <a:solidFill>
                  <a:schemeClr val="tx1"/>
                </a:solidFill>
                <a:latin typeface="Simplified Arabic" pitchFamily="18" charset="-78"/>
                <a:cs typeface="Simplified Arabic" pitchFamily="18" charset="-78"/>
              </a:rPr>
              <a:t>ما هو ... مفهوم الرقابة؟</a:t>
            </a:r>
            <a:endParaRPr lang="en-US" sz="4800" b="1" dirty="0">
              <a:solidFill>
                <a:schemeClr val="tx1"/>
              </a:solidFill>
              <a:latin typeface="Simplified Arabic" pitchFamily="18" charset="-78"/>
              <a:cs typeface="Simplified Arabic" pitchFamily="18" charset="-78"/>
            </a:endParaRPr>
          </a:p>
        </p:txBody>
      </p:sp>
      <p:sp>
        <p:nvSpPr>
          <p:cNvPr id="361475" name="Rectangle 3"/>
          <p:cNvSpPr>
            <a:spLocks noChangeArrowheads="1"/>
          </p:cNvSpPr>
          <p:nvPr/>
        </p:nvSpPr>
        <p:spPr bwMode="auto">
          <a:xfrm>
            <a:off x="1774825" y="1484313"/>
            <a:ext cx="8713788" cy="5200650"/>
          </a:xfrm>
          <a:prstGeom prst="rect">
            <a:avLst/>
          </a:prstGeom>
          <a:ln/>
        </p:spPr>
        <p:style>
          <a:lnRef idx="3">
            <a:schemeClr val="lt1"/>
          </a:lnRef>
          <a:fillRef idx="1">
            <a:schemeClr val="accent1"/>
          </a:fillRef>
          <a:effectRef idx="1">
            <a:schemeClr val="accent1"/>
          </a:effectRef>
          <a:fontRef idx="minor">
            <a:schemeClr val="lt1"/>
          </a:fontRef>
        </p:style>
        <p:txBody>
          <a:bodyPr>
            <a:spAutoFit/>
          </a:bodyPr>
          <a:lstStyle/>
          <a:p>
            <a:pPr fontAlgn="base">
              <a:spcBef>
                <a:spcPct val="0"/>
              </a:spcBef>
              <a:spcAft>
                <a:spcPct val="0"/>
              </a:spcAft>
              <a:defRPr/>
            </a:pPr>
            <a:r>
              <a:rPr lang="ar-JO" altLang="en-US" sz="3600" b="1" dirty="0">
                <a:solidFill>
                  <a:prstClr val="white"/>
                </a:solidFill>
                <a:latin typeface="Constantia"/>
                <a:cs typeface="Times New Roman" pitchFamily="18" charset="0"/>
              </a:rPr>
              <a:t>فالرقابة هنا تعني : </a:t>
            </a:r>
          </a:p>
          <a:p>
            <a:pPr fontAlgn="base">
              <a:spcBef>
                <a:spcPct val="0"/>
              </a:spcBef>
              <a:spcAft>
                <a:spcPct val="0"/>
              </a:spcAft>
              <a:buFontTx/>
              <a:buChar char="-"/>
              <a:defRPr/>
            </a:pPr>
            <a:r>
              <a:rPr lang="ar-EG" altLang="en-US" sz="3600" b="1" dirty="0">
                <a:solidFill>
                  <a:prstClr val="white"/>
                </a:solidFill>
                <a:latin typeface="Constantia"/>
                <a:cs typeface="Times New Roman" pitchFamily="18" charset="0"/>
              </a:rPr>
              <a:t> </a:t>
            </a:r>
            <a:r>
              <a:rPr lang="ar-JO" altLang="en-US" sz="3600" b="1" dirty="0">
                <a:solidFill>
                  <a:prstClr val="white"/>
                </a:solidFill>
                <a:latin typeface="Constantia"/>
                <a:cs typeface="Times New Roman" pitchFamily="18" charset="0"/>
              </a:rPr>
              <a:t>تحديد المعايير أو المؤشرات الملائمة للقياس عليها</a:t>
            </a:r>
            <a:r>
              <a:rPr lang="ar-EG" altLang="en-US" sz="3600" b="1" dirty="0">
                <a:solidFill>
                  <a:prstClr val="white"/>
                </a:solidFill>
                <a:latin typeface="Constantia"/>
                <a:cs typeface="Times New Roman" pitchFamily="18" charset="0"/>
              </a:rPr>
              <a:t>.</a:t>
            </a:r>
            <a:r>
              <a:rPr lang="ar-JO" altLang="en-US" sz="3600" b="1" dirty="0">
                <a:solidFill>
                  <a:prstClr val="white"/>
                </a:solidFill>
                <a:latin typeface="Constantia"/>
                <a:cs typeface="Times New Roman" pitchFamily="18" charset="0"/>
              </a:rPr>
              <a:t>        -  قياس الأداء </a:t>
            </a:r>
            <a:endParaRPr lang="ar-EG" altLang="en-US" sz="3600" b="1" dirty="0">
              <a:solidFill>
                <a:prstClr val="white"/>
              </a:solidFill>
              <a:latin typeface="Constantia"/>
              <a:cs typeface="Times New Roman" pitchFamily="18" charset="0"/>
            </a:endParaRPr>
          </a:p>
          <a:p>
            <a:pPr fontAlgn="base">
              <a:spcBef>
                <a:spcPct val="0"/>
              </a:spcBef>
              <a:spcAft>
                <a:spcPct val="0"/>
              </a:spcAft>
              <a:buFontTx/>
              <a:buChar char="-"/>
              <a:defRPr/>
            </a:pPr>
            <a:r>
              <a:rPr lang="ar-EG" altLang="en-US" sz="3600" b="1" dirty="0">
                <a:solidFill>
                  <a:prstClr val="white"/>
                </a:solidFill>
                <a:latin typeface="Constantia"/>
                <a:cs typeface="Times New Roman" pitchFamily="18" charset="0"/>
              </a:rPr>
              <a:t> </a:t>
            </a:r>
            <a:r>
              <a:rPr lang="ar-JO" altLang="en-US" sz="3600" b="1" dirty="0">
                <a:solidFill>
                  <a:srgbClr val="FFFF00"/>
                </a:solidFill>
                <a:latin typeface="Constantia"/>
                <a:cs typeface="Times New Roman" pitchFamily="18" charset="0"/>
              </a:rPr>
              <a:t>تحديد مدى انحراف الأداء عن المعيار أو المؤشر واتجاهه</a:t>
            </a:r>
            <a:r>
              <a:rPr lang="ar-EG" altLang="en-US" sz="3600" b="1" dirty="0">
                <a:solidFill>
                  <a:srgbClr val="FFFF00"/>
                </a:solidFill>
                <a:latin typeface="Constantia"/>
                <a:cs typeface="Times New Roman" pitchFamily="18" charset="0"/>
              </a:rPr>
              <a:t> </a:t>
            </a:r>
            <a:r>
              <a:rPr lang="ar-JO" altLang="en-US" sz="3600" b="1" dirty="0">
                <a:solidFill>
                  <a:srgbClr val="FFFF00"/>
                </a:solidFill>
                <a:latin typeface="Constantia"/>
                <a:cs typeface="Times New Roman" pitchFamily="18" charset="0"/>
              </a:rPr>
              <a:t>( إن وجد انحراف )</a:t>
            </a:r>
          </a:p>
          <a:p>
            <a:pPr fontAlgn="base">
              <a:spcBef>
                <a:spcPct val="0"/>
              </a:spcBef>
              <a:spcAft>
                <a:spcPct val="0"/>
              </a:spcAft>
              <a:defRPr/>
            </a:pPr>
            <a:r>
              <a:rPr lang="ar-JO" altLang="en-US" sz="3600" b="1" dirty="0">
                <a:solidFill>
                  <a:prstClr val="white"/>
                </a:solidFill>
                <a:latin typeface="Constantia"/>
                <a:cs typeface="Times New Roman" pitchFamily="18" charset="0"/>
              </a:rPr>
              <a:t>-  معرفة الأسباب التي أدت إلى الانحراف إن وجد .</a:t>
            </a:r>
            <a:r>
              <a:rPr lang="en-US" altLang="en-US" sz="3600" b="1" dirty="0">
                <a:solidFill>
                  <a:prstClr val="white"/>
                </a:solidFill>
                <a:latin typeface="Constantia"/>
                <a:cs typeface="Times New Roman" pitchFamily="18" charset="0"/>
              </a:rPr>
              <a:t> </a:t>
            </a:r>
            <a:endParaRPr lang="ar-JO" altLang="en-US" sz="3600" b="1" dirty="0">
              <a:solidFill>
                <a:prstClr val="white"/>
              </a:solidFill>
              <a:latin typeface="Constantia"/>
              <a:cs typeface="Times New Roman" pitchFamily="18" charset="0"/>
            </a:endParaRPr>
          </a:p>
          <a:p>
            <a:pPr fontAlgn="base">
              <a:spcBef>
                <a:spcPct val="0"/>
              </a:spcBef>
              <a:spcAft>
                <a:spcPct val="0"/>
              </a:spcAft>
              <a:defRPr/>
            </a:pPr>
            <a:r>
              <a:rPr lang="ar-JO" altLang="en-US" sz="3600" b="1" dirty="0">
                <a:solidFill>
                  <a:prstClr val="white"/>
                </a:solidFill>
                <a:latin typeface="Constantia"/>
                <a:cs typeface="Times New Roman" pitchFamily="18" charset="0"/>
              </a:rPr>
              <a:t>-  </a:t>
            </a:r>
            <a:r>
              <a:rPr lang="ar-JO" altLang="en-US" sz="3600" b="1" dirty="0">
                <a:solidFill>
                  <a:srgbClr val="FFFF00"/>
                </a:solidFill>
                <a:latin typeface="Constantia"/>
                <a:cs typeface="Times New Roman" pitchFamily="18" charset="0"/>
              </a:rPr>
              <a:t>اتخاذ الإجراء اللازم ( تصحيح أو مكافئة أو عقاب ) .</a:t>
            </a:r>
            <a:endParaRPr lang="en-US" altLang="en-US" sz="3600" b="1" dirty="0">
              <a:solidFill>
                <a:srgbClr val="FFFF00"/>
              </a:solidFill>
              <a:latin typeface="Constantia"/>
              <a:cs typeface="Times New Roman" pitchFamily="18" charset="0"/>
            </a:endParaRPr>
          </a:p>
          <a:p>
            <a:pPr fontAlgn="base">
              <a:spcBef>
                <a:spcPct val="0"/>
              </a:spcBef>
              <a:spcAft>
                <a:spcPct val="0"/>
              </a:spcAft>
              <a:defRPr/>
            </a:pPr>
            <a:r>
              <a:rPr lang="ar-JO" altLang="en-US" sz="3600" b="1" dirty="0">
                <a:solidFill>
                  <a:prstClr val="white"/>
                </a:solidFill>
                <a:latin typeface="Constantia"/>
                <a:cs typeface="Times New Roman" pitchFamily="18" charset="0"/>
              </a:rPr>
              <a:t>-  متابعة مدى فعالية الإجراء المتخذ في منع حدوث</a:t>
            </a:r>
            <a:r>
              <a:rPr lang="en-US" altLang="en-US" sz="3600" b="1" dirty="0">
                <a:solidFill>
                  <a:prstClr val="white"/>
                </a:solidFill>
                <a:latin typeface="Constantia"/>
                <a:cs typeface="Times New Roman" pitchFamily="18" charset="0"/>
              </a:rPr>
              <a:t>   </a:t>
            </a:r>
            <a:r>
              <a:rPr lang="ar-JO" altLang="en-US" sz="3600" b="1" dirty="0">
                <a:solidFill>
                  <a:prstClr val="white"/>
                </a:solidFill>
                <a:latin typeface="Constantia"/>
                <a:cs typeface="Times New Roman" pitchFamily="18" charset="0"/>
              </a:rPr>
              <a:t>الانحراف .</a:t>
            </a:r>
            <a:r>
              <a:rPr lang="ar-JO" altLang="en-US" sz="3600" dirty="0">
                <a:solidFill>
                  <a:prstClr val="white"/>
                </a:solidFill>
                <a:latin typeface="Constantia"/>
              </a:rPr>
              <a:t> </a:t>
            </a:r>
          </a:p>
        </p:txBody>
      </p:sp>
    </p:spTree>
    <p:extLst>
      <p:ext uri="{BB962C8B-B14F-4D97-AF65-F5344CB8AC3E}">
        <p14:creationId xmlns:p14="http://schemas.microsoft.com/office/powerpoint/2010/main" val="3051624613"/>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withEffect">
                                  <p:stCondLst>
                                    <p:cond delay="0"/>
                                  </p:stCondLst>
                                  <p:childTnLst>
                                    <p:set>
                                      <p:cBhvr>
                                        <p:cTn id="6" dur="1" fill="hold">
                                          <p:stCondLst>
                                            <p:cond delay="0"/>
                                          </p:stCondLst>
                                        </p:cTn>
                                        <p:tgtEl>
                                          <p:spTgt spid="361474"/>
                                        </p:tgtEl>
                                        <p:attrNameLst>
                                          <p:attrName>style.visibility</p:attrName>
                                        </p:attrNameLst>
                                      </p:cBhvr>
                                      <p:to>
                                        <p:strVal val="visible"/>
                                      </p:to>
                                    </p:set>
                                    <p:anim calcmode="lin" valueType="num">
                                      <p:cBhvr>
                                        <p:cTn id="7" dur="1000" fill="hold"/>
                                        <p:tgtEl>
                                          <p:spTgt spid="361474"/>
                                        </p:tgtEl>
                                        <p:attrNameLst>
                                          <p:attrName>ppt_w</p:attrName>
                                        </p:attrNameLst>
                                      </p:cBhvr>
                                      <p:tavLst>
                                        <p:tav tm="0">
                                          <p:val>
                                            <p:fltVal val="0"/>
                                          </p:val>
                                        </p:tav>
                                        <p:tav tm="100000">
                                          <p:val>
                                            <p:strVal val="#ppt_w"/>
                                          </p:val>
                                        </p:tav>
                                      </p:tavLst>
                                    </p:anim>
                                    <p:anim calcmode="lin" valueType="num">
                                      <p:cBhvr>
                                        <p:cTn id="8" dur="1000" fill="hold"/>
                                        <p:tgtEl>
                                          <p:spTgt spid="361474"/>
                                        </p:tgtEl>
                                        <p:attrNameLst>
                                          <p:attrName>ppt_h</p:attrName>
                                        </p:attrNameLst>
                                      </p:cBhvr>
                                      <p:tavLst>
                                        <p:tav tm="0">
                                          <p:val>
                                            <p:fltVal val="0"/>
                                          </p:val>
                                        </p:tav>
                                        <p:tav tm="100000">
                                          <p:val>
                                            <p:strVal val="#ppt_h"/>
                                          </p:val>
                                        </p:tav>
                                      </p:tavLst>
                                    </p:anim>
                                    <p:anim calcmode="lin" valueType="num">
                                      <p:cBhvr>
                                        <p:cTn id="9" dur="1000" fill="hold"/>
                                        <p:tgtEl>
                                          <p:spTgt spid="3614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614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61475">
                                            <p:txEl>
                                              <p:pRg st="0" end="0"/>
                                            </p:txEl>
                                          </p:spTgt>
                                        </p:tgtEl>
                                        <p:attrNameLst>
                                          <p:attrName>style.visibility</p:attrName>
                                        </p:attrNameLst>
                                      </p:cBhvr>
                                      <p:to>
                                        <p:strVal val="visible"/>
                                      </p:to>
                                    </p:set>
                                    <p:anim calcmode="lin" valueType="num">
                                      <p:cBhvr>
                                        <p:cTn id="15" dur="1000" fill="hold"/>
                                        <p:tgtEl>
                                          <p:spTgt spid="36147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6147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614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61475">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361475">
                                            <p:txEl>
                                              <p:pRg st="1" end="1"/>
                                            </p:txEl>
                                          </p:spTgt>
                                        </p:tgtEl>
                                        <p:attrNameLst>
                                          <p:attrName>style.visibility</p:attrName>
                                        </p:attrNameLst>
                                      </p:cBhvr>
                                      <p:to>
                                        <p:strVal val="visible"/>
                                      </p:to>
                                    </p:set>
                                    <p:anim calcmode="lin" valueType="num">
                                      <p:cBhvr>
                                        <p:cTn id="21" dur="1000" fill="hold"/>
                                        <p:tgtEl>
                                          <p:spTgt spid="361475">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61475">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614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61475">
                                            <p:txEl>
                                              <p:pRg st="1" end="1"/>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61475">
                                            <p:txEl>
                                              <p:pRg st="2" end="2"/>
                                            </p:txEl>
                                          </p:spTgt>
                                        </p:tgtEl>
                                        <p:attrNameLst>
                                          <p:attrName>style.visibility</p:attrName>
                                        </p:attrNameLst>
                                      </p:cBhvr>
                                      <p:to>
                                        <p:strVal val="visible"/>
                                      </p:to>
                                    </p:set>
                                    <p:anim calcmode="lin" valueType="num">
                                      <p:cBhvr>
                                        <p:cTn id="27" dur="1000" fill="hold"/>
                                        <p:tgtEl>
                                          <p:spTgt spid="361475">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61475">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6147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61475">
                                            <p:txEl>
                                              <p:pRg st="2" end="2"/>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grpId="0" nodeType="withEffect">
                                  <p:stCondLst>
                                    <p:cond delay="0"/>
                                  </p:stCondLst>
                                  <p:childTnLst>
                                    <p:set>
                                      <p:cBhvr>
                                        <p:cTn id="32" dur="1" fill="hold">
                                          <p:stCondLst>
                                            <p:cond delay="0"/>
                                          </p:stCondLst>
                                        </p:cTn>
                                        <p:tgtEl>
                                          <p:spTgt spid="361475">
                                            <p:txEl>
                                              <p:pRg st="3" end="3"/>
                                            </p:txEl>
                                          </p:spTgt>
                                        </p:tgtEl>
                                        <p:attrNameLst>
                                          <p:attrName>style.visibility</p:attrName>
                                        </p:attrNameLst>
                                      </p:cBhvr>
                                      <p:to>
                                        <p:strVal val="visible"/>
                                      </p:to>
                                    </p:set>
                                    <p:anim calcmode="lin" valueType="num">
                                      <p:cBhvr>
                                        <p:cTn id="33" dur="1000" fill="hold"/>
                                        <p:tgtEl>
                                          <p:spTgt spid="361475">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61475">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6147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61475">
                                            <p:txEl>
                                              <p:pRg st="3" end="3"/>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grpId="0" nodeType="withEffect">
                                  <p:stCondLst>
                                    <p:cond delay="0"/>
                                  </p:stCondLst>
                                  <p:childTnLst>
                                    <p:set>
                                      <p:cBhvr>
                                        <p:cTn id="38" dur="1" fill="hold">
                                          <p:stCondLst>
                                            <p:cond delay="0"/>
                                          </p:stCondLst>
                                        </p:cTn>
                                        <p:tgtEl>
                                          <p:spTgt spid="361475">
                                            <p:txEl>
                                              <p:pRg st="4" end="4"/>
                                            </p:txEl>
                                          </p:spTgt>
                                        </p:tgtEl>
                                        <p:attrNameLst>
                                          <p:attrName>style.visibility</p:attrName>
                                        </p:attrNameLst>
                                      </p:cBhvr>
                                      <p:to>
                                        <p:strVal val="visible"/>
                                      </p:to>
                                    </p:set>
                                    <p:anim calcmode="lin" valueType="num">
                                      <p:cBhvr>
                                        <p:cTn id="39" dur="1000" fill="hold"/>
                                        <p:tgtEl>
                                          <p:spTgt spid="36147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6147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6147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61475">
                                            <p:txEl>
                                              <p:pRg st="4" end="4"/>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361475">
                                            <p:txEl>
                                              <p:pRg st="5" end="5"/>
                                            </p:txEl>
                                          </p:spTgt>
                                        </p:tgtEl>
                                        <p:attrNameLst>
                                          <p:attrName>style.visibility</p:attrName>
                                        </p:attrNameLst>
                                      </p:cBhvr>
                                      <p:to>
                                        <p:strVal val="visible"/>
                                      </p:to>
                                    </p:set>
                                    <p:anim calcmode="lin" valueType="num">
                                      <p:cBhvr>
                                        <p:cTn id="45" dur="1000" fill="hold"/>
                                        <p:tgtEl>
                                          <p:spTgt spid="361475">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61475">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6147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6147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build="allAtOnce"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991544" y="1700808"/>
            <a:ext cx="8280920" cy="378565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lnSpc>
                <a:spcPct val="150000"/>
              </a:lnSpc>
              <a:spcBef>
                <a:spcPct val="0"/>
              </a:spcBef>
              <a:spcAft>
                <a:spcPts val="1000"/>
              </a:spcAft>
              <a:defRPr/>
            </a:pPr>
            <a:r>
              <a:rPr lang="ar-BH" sz="3200" dirty="0">
                <a:solidFill>
                  <a:prstClr val="black"/>
                </a:solidFill>
                <a:latin typeface="Calibri"/>
                <a:ea typeface="Calibri"/>
                <a:cs typeface="Simplified Arabic"/>
              </a:rPr>
              <a:t>في الوظيفة الرقابية للإدارة، سوف تنشئ معايير الأداء التي سوف تستخدم لقياس التقدّم نحو الأهداف. مقاييس الأداء هذه صمّمت لتحديد ما إذا كان الناس والأجزاء المتنوّعة في المنظّمة على المسار الصحيح في طريقهم نحو الأهداف المخطط تحقيقها. </a:t>
            </a:r>
            <a:endParaRPr lang="en-US" sz="3200" dirty="0">
              <a:solidFill>
                <a:prstClr val="black"/>
              </a:solidFill>
              <a:latin typeface="Calibri"/>
              <a:ea typeface="Calibri"/>
              <a:cs typeface="Arial"/>
            </a:endParaRPr>
          </a:p>
        </p:txBody>
      </p:sp>
    </p:spTree>
    <p:extLst>
      <p:ext uri="{BB962C8B-B14F-4D97-AF65-F5344CB8AC3E}">
        <p14:creationId xmlns:p14="http://schemas.microsoft.com/office/powerpoint/2010/main" val="164204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991544" y="2019612"/>
            <a:ext cx="8208912" cy="378565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base">
              <a:spcBef>
                <a:spcPct val="0"/>
              </a:spcBef>
              <a:spcAft>
                <a:spcPct val="0"/>
              </a:spcAft>
              <a:defRPr/>
            </a:pPr>
            <a:r>
              <a:rPr lang="ar-IQ" sz="4000" b="1" dirty="0">
                <a:solidFill>
                  <a:prstClr val="black"/>
                </a:solidFill>
                <a:latin typeface="Constantia"/>
              </a:rPr>
              <a:t>تعريف الرقابة</a:t>
            </a:r>
          </a:p>
          <a:p>
            <a:pPr fontAlgn="base">
              <a:spcBef>
                <a:spcPct val="0"/>
              </a:spcBef>
              <a:spcAft>
                <a:spcPct val="0"/>
              </a:spcAft>
              <a:defRPr/>
            </a:pPr>
            <a:r>
              <a:rPr lang="ar-IQ" sz="4000" b="1" dirty="0">
                <a:solidFill>
                  <a:prstClr val="black"/>
                </a:solidFill>
                <a:latin typeface="Constantia"/>
              </a:rPr>
              <a:t> الرقابة الادارية هي متابعة عمليات التنفيذ لتبين مدى تحقيق الاهداف المراد ادراكها في وقتها المحدد وتحديد مسئولية كل ذوي سلطه والكشف عن مواطن العيب والخلل حتى يمكن تفاديها والوصول الى اكبر كفاءة ممكنة .</a:t>
            </a:r>
          </a:p>
        </p:txBody>
      </p:sp>
    </p:spTree>
    <p:extLst>
      <p:ext uri="{BB962C8B-B14F-4D97-AF65-F5344CB8AC3E}">
        <p14:creationId xmlns:p14="http://schemas.microsoft.com/office/powerpoint/2010/main" val="241221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19536" y="2348881"/>
            <a:ext cx="8064896" cy="317009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fontAlgn="base">
              <a:spcBef>
                <a:spcPct val="0"/>
              </a:spcBef>
              <a:spcAft>
                <a:spcPct val="0"/>
              </a:spcAft>
              <a:defRPr/>
            </a:pPr>
            <a:r>
              <a:rPr lang="ar-IQ" sz="4000" dirty="0">
                <a:solidFill>
                  <a:prstClr val="black"/>
                </a:solidFill>
                <a:latin typeface="Constantia"/>
              </a:rPr>
              <a:t>إن الرقابة هي الوظيفة الاستراتيجية الحساسة داخل الكيان الإداري لأنها تتعلق بالتخطيط والتنظيم وتحديد المسؤولية وتنقل للقائد الإداري جميع المعلومات التي تتعلق بتنفيذ الخطط وبلوغ الأهداف المنشودة.</a:t>
            </a:r>
          </a:p>
        </p:txBody>
      </p:sp>
    </p:spTree>
    <p:extLst>
      <p:ext uri="{BB962C8B-B14F-4D97-AF65-F5344CB8AC3E}">
        <p14:creationId xmlns:p14="http://schemas.microsoft.com/office/powerpoint/2010/main" val="29452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39901" y="2019300"/>
            <a:ext cx="8748713" cy="378618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fontAlgn="base">
              <a:spcBef>
                <a:spcPct val="0"/>
              </a:spcBef>
              <a:spcAft>
                <a:spcPct val="0"/>
              </a:spcAft>
              <a:defRPr/>
            </a:pPr>
            <a:r>
              <a:rPr lang="ar-IQ" sz="4000" dirty="0">
                <a:solidFill>
                  <a:prstClr val="white"/>
                </a:solidFill>
                <a:latin typeface="Constantia"/>
              </a:rPr>
              <a:t>والرقابة تهدف هذه الوظيفة إلى التأكد بأن الأداء الفعلي يسير حسب الخطط الموضوعة على نحو يؤكد مدى الاتجاه نحو الهدف، ومن ثم يكمن تصحيح المسار عن طريق اكتشاف الانحرافات وتحديد مواطن الخلل والعمل على تلافي أسبابها باتخاذ إجراءات التصحيح المناسبة ومواجهتها بالأسلوب الملائم</a:t>
            </a:r>
          </a:p>
        </p:txBody>
      </p:sp>
    </p:spTree>
    <p:extLst>
      <p:ext uri="{BB962C8B-B14F-4D97-AF65-F5344CB8AC3E}">
        <p14:creationId xmlns:p14="http://schemas.microsoft.com/office/powerpoint/2010/main" val="1837357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شاشة عريضة</PresentationFormat>
  <Paragraphs>68</Paragraphs>
  <Slides>26</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26</vt:i4>
      </vt:variant>
    </vt:vector>
  </HeadingPairs>
  <TitlesOfParts>
    <vt:vector size="36" baseType="lpstr">
      <vt:lpstr>Arial</vt:lpstr>
      <vt:lpstr>Calibri</vt:lpstr>
      <vt:lpstr>Constantia</vt:lpstr>
      <vt:lpstr>Majalla UI</vt:lpstr>
      <vt:lpstr>mohammad bold art 1</vt:lpstr>
      <vt:lpstr>Simplified Arabic</vt:lpstr>
      <vt:lpstr>Times New Roman</vt:lpstr>
      <vt:lpstr>Traditional Arabic</vt:lpstr>
      <vt:lpstr>Wingdings 2</vt:lpstr>
      <vt:lpstr>تدفق</vt:lpstr>
      <vt:lpstr>عرض تقديمي في PowerPoint</vt:lpstr>
      <vt:lpstr>عرض تقديمي في PowerPoint</vt:lpstr>
      <vt:lpstr>عرض تقديمي في PowerPoint</vt:lpstr>
      <vt:lpstr>ما هو مفهوم الرقابة؟</vt:lpstr>
      <vt:lpstr>ما هو ... مفهوم الرقابة؟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Abdul Haleem</dc:creator>
  <cp:lastModifiedBy>Dr. Abdul Haleem</cp:lastModifiedBy>
  <cp:revision>1</cp:revision>
  <dcterms:created xsi:type="dcterms:W3CDTF">2018-12-13T11:15:49Z</dcterms:created>
  <dcterms:modified xsi:type="dcterms:W3CDTF">2018-12-13T11:16:36Z</dcterms:modified>
</cp:coreProperties>
</file>